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72" r:id="rId6"/>
    <p:sldId id="265" r:id="rId7"/>
    <p:sldId id="268" r:id="rId8"/>
    <p:sldId id="266" r:id="rId9"/>
    <p:sldId id="270" r:id="rId10"/>
    <p:sldId id="260" r:id="rId11"/>
    <p:sldId id="269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7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3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9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0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12AB-6522-407D-9573-30D6BD5B512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C186A-266F-451B-8E5E-6089EC19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onimserv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fo@mrcheveli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872" y="3801555"/>
            <a:ext cx="9144000" cy="2387600"/>
          </a:xfrm>
        </p:spPr>
        <p:txBody>
          <a:bodyPr>
            <a:normAutofit/>
          </a:bodyPr>
          <a:lstStyle/>
          <a:p>
            <a:r>
              <a:rPr lang="ka-GE" sz="3000" b="1" dirty="0" smtClean="0">
                <a:solidFill>
                  <a:schemeClr val="bg1"/>
                </a:solidFill>
              </a:rPr>
              <a:t>სამედიცინო ცენტრი </a:t>
            </a:r>
            <a:r>
              <a:rPr lang="en-US" sz="3000" b="1" dirty="0" smtClean="0">
                <a:solidFill>
                  <a:schemeClr val="bg1"/>
                </a:solidFill>
              </a:rPr>
              <a:t> - “</a:t>
            </a:r>
            <a:r>
              <a:rPr lang="ka-GE" sz="3000" b="1" dirty="0" smtClean="0">
                <a:solidFill>
                  <a:schemeClr val="bg1"/>
                </a:solidFill>
              </a:rPr>
              <a:t>მრჩეველი</a:t>
            </a:r>
            <a:r>
              <a:rPr lang="en-US" sz="3000" b="1" dirty="0" smtClean="0">
                <a:solidFill>
                  <a:schemeClr val="bg1"/>
                </a:solidFill>
              </a:rPr>
              <a:t>”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5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600" b="1" dirty="0" smtClean="0"/>
              <a:t>დამატებითი სერვისები პაციეტებისათვის: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896"/>
            <a:ext cx="10515600" cy="5193792"/>
          </a:xfrm>
        </p:spPr>
        <p:txBody>
          <a:bodyPr>
            <a:normAutofit/>
          </a:bodyPr>
          <a:lstStyle/>
          <a:p>
            <a:r>
              <a:rPr lang="ka-GE" sz="1600" b="1" dirty="0" smtClean="0"/>
              <a:t>ბინაზე უფასო გამოძახების სერვისი</a:t>
            </a:r>
          </a:p>
          <a:p>
            <a:pPr marL="0" indent="0">
              <a:buNone/>
            </a:pPr>
            <a:r>
              <a:rPr lang="ka-GE" sz="1600" dirty="0"/>
              <a:t>„მრჩეველის“ საკურიერო სამსახური პაციენტებს სთავაზობს ბინაზე უფასო მომსახურების სერვისს. ნებისმიერ მსურველს, წინასწარი ჩაწერით, აქვს მისთვის სასურველ მისამართზე ლაბორატორიული ჯგუფის გამოძახების საშუალება თბილისში, ქუთაისსა და ბათუმში</a:t>
            </a:r>
            <a:r>
              <a:rPr lang="ka-GE" sz="1600" dirty="0" smtClean="0"/>
              <a:t>.</a:t>
            </a:r>
          </a:p>
          <a:p>
            <a:pPr marL="0" indent="0">
              <a:buNone/>
            </a:pPr>
            <a:endParaRPr lang="ka-GE" sz="1600" dirty="0"/>
          </a:p>
          <a:p>
            <a:pPr marL="0" indent="0">
              <a:buNone/>
            </a:pPr>
            <a:endParaRPr lang="ka-GE" sz="1600" dirty="0" smtClean="0"/>
          </a:p>
          <a:p>
            <a:pPr marL="0" indent="0">
              <a:buNone/>
            </a:pPr>
            <a:endParaRPr lang="ka-GE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ka-GE" sz="1600" b="1" dirty="0" smtClean="0"/>
          </a:p>
          <a:p>
            <a:pPr marL="0" indent="0">
              <a:buNone/>
            </a:pPr>
            <a:r>
              <a:rPr lang="ka-GE" sz="1600" b="1" dirty="0" smtClean="0"/>
              <a:t>ანონიმური სამსახური: </a:t>
            </a:r>
          </a:p>
          <a:p>
            <a:r>
              <a:rPr lang="en-US" sz="1600" dirty="0" err="1"/>
              <a:t>ანონიმურობის</a:t>
            </a:r>
            <a:r>
              <a:rPr lang="en-US" sz="1600" dirty="0"/>
              <a:t> </a:t>
            </a:r>
            <a:r>
              <a:rPr lang="en-US" sz="1600" dirty="0" err="1"/>
              <a:t>დაცვის</a:t>
            </a:r>
            <a:r>
              <a:rPr lang="en-US" sz="1600" dirty="0"/>
              <a:t> </a:t>
            </a:r>
            <a:r>
              <a:rPr lang="en-US" sz="1600" dirty="0" err="1"/>
              <a:t>სურვილი</a:t>
            </a:r>
            <a:r>
              <a:rPr lang="en-US" sz="1600" dirty="0"/>
              <a:t> </a:t>
            </a:r>
            <a:r>
              <a:rPr lang="en-US" sz="1600" dirty="0" err="1"/>
              <a:t>პაციენტებს</a:t>
            </a:r>
            <a:r>
              <a:rPr lang="en-US" sz="1600" dirty="0"/>
              <a:t>, </a:t>
            </a:r>
            <a:r>
              <a:rPr lang="en-US" sz="1600" dirty="0" err="1"/>
              <a:t>ძირითადად</a:t>
            </a:r>
            <a:r>
              <a:rPr lang="en-US" sz="1600" dirty="0"/>
              <a:t>, </a:t>
            </a:r>
            <a:r>
              <a:rPr lang="en-US" sz="1600" dirty="0" err="1"/>
              <a:t>ისეთი</a:t>
            </a:r>
            <a:r>
              <a:rPr lang="en-US" sz="1600" dirty="0"/>
              <a:t> </a:t>
            </a:r>
            <a:r>
              <a:rPr lang="en-US" sz="1600" dirty="0" err="1"/>
              <a:t>დაავადებების</a:t>
            </a:r>
            <a:r>
              <a:rPr lang="en-US" sz="1600" dirty="0"/>
              <a:t> </a:t>
            </a:r>
            <a:r>
              <a:rPr lang="en-US" sz="1600" dirty="0" err="1"/>
              <a:t>კვლევებთან</a:t>
            </a:r>
            <a:r>
              <a:rPr lang="en-US" sz="1600" dirty="0"/>
              <a:t> </a:t>
            </a:r>
            <a:r>
              <a:rPr lang="en-US" sz="1600" dirty="0" err="1"/>
              <a:t>დაკავშირებით</a:t>
            </a:r>
            <a:r>
              <a:rPr lang="en-US" sz="1600" dirty="0"/>
              <a:t> </a:t>
            </a:r>
            <a:r>
              <a:rPr lang="en-US" sz="1600" dirty="0" err="1"/>
              <a:t>უჩნდებათ</a:t>
            </a:r>
            <a:r>
              <a:rPr lang="en-US" sz="1600" dirty="0"/>
              <a:t>, </a:t>
            </a:r>
            <a:r>
              <a:rPr lang="en-US" sz="1600" dirty="0" err="1"/>
              <a:t>როგორიცაა</a:t>
            </a:r>
            <a:r>
              <a:rPr lang="en-US" sz="1600" dirty="0"/>
              <a:t> </a:t>
            </a:r>
            <a:r>
              <a:rPr lang="en-US" sz="1600" dirty="0" err="1"/>
              <a:t>სქესობრივი</a:t>
            </a:r>
            <a:r>
              <a:rPr lang="en-US" sz="1600" dirty="0"/>
              <a:t> </a:t>
            </a:r>
            <a:r>
              <a:rPr lang="en-US" sz="1600" dirty="0" err="1"/>
              <a:t>გზით</a:t>
            </a:r>
            <a:r>
              <a:rPr lang="en-US" sz="1600" dirty="0"/>
              <a:t> </a:t>
            </a:r>
            <a:r>
              <a:rPr lang="en-US" sz="1600" dirty="0" err="1"/>
              <a:t>გადამდები</a:t>
            </a:r>
            <a:r>
              <a:rPr lang="en-US" sz="1600" dirty="0"/>
              <a:t> </a:t>
            </a:r>
            <a:r>
              <a:rPr lang="en-US" sz="1600" dirty="0" err="1"/>
              <a:t>დაავადებები</a:t>
            </a:r>
            <a:r>
              <a:rPr lang="en-US" sz="1600" dirty="0"/>
              <a:t>, </a:t>
            </a:r>
            <a:r>
              <a:rPr lang="en-US" sz="1600" dirty="0" err="1"/>
              <a:t>ჰეპატიტები</a:t>
            </a:r>
            <a:r>
              <a:rPr lang="en-US" sz="1600" dirty="0"/>
              <a:t>, </a:t>
            </a:r>
            <a:r>
              <a:rPr lang="en-US" sz="1600" dirty="0" err="1"/>
              <a:t>ნარკოტიკების</a:t>
            </a:r>
            <a:r>
              <a:rPr lang="en-US" sz="1600" dirty="0"/>
              <a:t> </a:t>
            </a:r>
            <a:r>
              <a:rPr lang="en-US" sz="1600" dirty="0" err="1"/>
              <a:t>მოხმარებით</a:t>
            </a:r>
            <a:r>
              <a:rPr lang="en-US" sz="1600" dirty="0"/>
              <a:t> </a:t>
            </a:r>
            <a:r>
              <a:rPr lang="en-US" sz="1600" dirty="0" err="1"/>
              <a:t>გამოწვეული</a:t>
            </a:r>
            <a:r>
              <a:rPr lang="en-US" sz="1600" dirty="0"/>
              <a:t> </a:t>
            </a:r>
            <a:r>
              <a:rPr lang="en-US" sz="1600" dirty="0" err="1"/>
              <a:t>პრობლემები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ა.შ</a:t>
            </a:r>
            <a:r>
              <a:rPr lang="en-US" sz="1600" dirty="0"/>
              <a:t>.. </a:t>
            </a:r>
            <a:r>
              <a:rPr lang="en-US" sz="1600" dirty="0" err="1"/>
              <a:t>თუმცა</a:t>
            </a:r>
            <a:r>
              <a:rPr lang="en-US" sz="1600" dirty="0"/>
              <a:t> </a:t>
            </a:r>
            <a:r>
              <a:rPr lang="en-US" sz="1600" dirty="0" err="1"/>
              <a:t>მომხმარებელს</a:t>
            </a:r>
            <a:r>
              <a:rPr lang="en-US" sz="1600" dirty="0"/>
              <a:t> </a:t>
            </a:r>
            <a:r>
              <a:rPr lang="en-US" sz="1600" dirty="0" err="1"/>
              <a:t>შეუძლია</a:t>
            </a:r>
            <a:r>
              <a:rPr lang="en-US" sz="1600" dirty="0"/>
              <a:t>, </a:t>
            </a:r>
            <a:r>
              <a:rPr lang="en-US" sz="1600" dirty="0" err="1"/>
              <a:t>ნებისმიერი</a:t>
            </a:r>
            <a:r>
              <a:rPr lang="en-US" sz="1600" dirty="0"/>
              <a:t> </a:t>
            </a:r>
            <a:r>
              <a:rPr lang="en-US" sz="1600" dirty="0" err="1"/>
              <a:t>ანალიზი</a:t>
            </a:r>
            <a:r>
              <a:rPr lang="en-US" sz="1600" dirty="0"/>
              <a:t> </a:t>
            </a:r>
            <a:r>
              <a:rPr lang="en-US" sz="1600" dirty="0" err="1"/>
              <a:t>ამოირჩიოს</a:t>
            </a:r>
            <a:r>
              <a:rPr lang="en-US" sz="1600" dirty="0"/>
              <a:t> </a:t>
            </a:r>
            <a:r>
              <a:rPr lang="en-US" sz="1600" dirty="0" err="1"/>
              <a:t>იმ</a:t>
            </a:r>
            <a:r>
              <a:rPr lang="en-US" sz="1600" dirty="0"/>
              <a:t> </a:t>
            </a:r>
            <a:r>
              <a:rPr lang="en-US" sz="1600" dirty="0" err="1"/>
              <a:t>ფართო</a:t>
            </a:r>
            <a:r>
              <a:rPr lang="en-US" sz="1600" dirty="0"/>
              <a:t> </a:t>
            </a:r>
            <a:r>
              <a:rPr lang="en-US" sz="1600" dirty="0" err="1"/>
              <a:t>ჩამონათვალიდან</a:t>
            </a:r>
            <a:r>
              <a:rPr lang="en-US" sz="1600" dirty="0"/>
              <a:t>, </a:t>
            </a:r>
            <a:r>
              <a:rPr lang="en-US" sz="1600" dirty="0" err="1"/>
              <a:t>რასაც</a:t>
            </a:r>
            <a:r>
              <a:rPr lang="en-US" sz="1600" dirty="0"/>
              <a:t> </a:t>
            </a:r>
            <a:r>
              <a:rPr lang="en-US" sz="1600" dirty="0" err="1"/>
              <a:t>ჩვენი</a:t>
            </a:r>
            <a:r>
              <a:rPr lang="en-US" sz="1600" dirty="0"/>
              <a:t> </a:t>
            </a:r>
            <a:r>
              <a:rPr lang="en-US" sz="1600" dirty="0" err="1"/>
              <a:t>ლაბორატორია</a:t>
            </a:r>
            <a:r>
              <a:rPr lang="en-US" sz="1600" dirty="0"/>
              <a:t> </a:t>
            </a:r>
            <a:r>
              <a:rPr lang="en-US" sz="1600" dirty="0" err="1"/>
              <a:t>სთავაზობს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ka-GE" sz="1600" dirty="0"/>
              <a:t>საკონტაქტო ნომერი:</a:t>
            </a:r>
            <a:r>
              <a:rPr lang="en-US" sz="1600" b="1" dirty="0"/>
              <a:t>+995591014737</a:t>
            </a:r>
            <a:r>
              <a:rPr lang="en-US" sz="1600" dirty="0"/>
              <a:t>  </a:t>
            </a:r>
          </a:p>
          <a:p>
            <a:pPr marL="0" indent="0">
              <a:buNone/>
            </a:pPr>
            <a:r>
              <a:rPr lang="en-US" sz="1600" dirty="0" err="1"/>
              <a:t>ელ</a:t>
            </a:r>
            <a:r>
              <a:rPr lang="en-US" sz="1600" dirty="0"/>
              <a:t>. </a:t>
            </a:r>
            <a:r>
              <a:rPr lang="en-US" sz="1600" dirty="0" err="1"/>
              <a:t>ფოსტა</a:t>
            </a:r>
            <a:r>
              <a:rPr lang="en-US" sz="1600" dirty="0"/>
              <a:t>: </a:t>
            </a:r>
            <a:r>
              <a:rPr lang="en-US" sz="1600" b="1" dirty="0">
                <a:hlinkClick r:id="rId3"/>
              </a:rPr>
              <a:t>anonimserv@gmail.com</a:t>
            </a:r>
            <a:r>
              <a:rPr lang="en-US" sz="1600" dirty="0"/>
              <a:t>. </a:t>
            </a:r>
          </a:p>
          <a:p>
            <a:pPr marL="0" indent="0">
              <a:buNone/>
            </a:pPr>
            <a:endParaRPr lang="ka-GE" sz="1600" dirty="0" smtClean="0"/>
          </a:p>
          <a:p>
            <a:endParaRPr lang="en-US" sz="16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6" b="9784"/>
          <a:stretch/>
        </p:blipFill>
        <p:spPr bwMode="auto">
          <a:xfrm>
            <a:off x="5247764" y="2386584"/>
            <a:ext cx="6834581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8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6" y="500062"/>
            <a:ext cx="10515600" cy="1325563"/>
          </a:xfrm>
        </p:spPr>
        <p:txBody>
          <a:bodyPr>
            <a:normAutofit/>
          </a:bodyPr>
          <a:lstStyle/>
          <a:p>
            <a:r>
              <a:rPr lang="ka-GE" sz="2600" b="1" dirty="0" smtClean="0"/>
              <a:t>მრჩეველის ფილიალები:</a:t>
            </a:r>
            <a:endParaRPr lang="en-US" sz="2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523" t="12763" r="4383" b="13885"/>
          <a:stretch/>
        </p:blipFill>
        <p:spPr>
          <a:xfrm>
            <a:off x="4453128" y="1956815"/>
            <a:ext cx="7040881" cy="3876094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428226" y="1825625"/>
            <a:ext cx="3614928" cy="4264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600" b="1" dirty="0"/>
              <a:t>ცენტრალური ლაბორატორია: </a:t>
            </a:r>
            <a:endParaRPr lang="en-US" sz="2600" dirty="0"/>
          </a:p>
          <a:p>
            <a:pPr marL="0" indent="0">
              <a:buNone/>
            </a:pPr>
            <a:r>
              <a:rPr lang="ka-GE" sz="1500" dirty="0"/>
              <a:t>მისამართი: ქ. თბილისი, ალ.ყაზბეგის გამზ.9</a:t>
            </a:r>
            <a:endParaRPr lang="en-US" sz="1500" dirty="0"/>
          </a:p>
          <a:p>
            <a:pPr marL="0" indent="0">
              <a:buNone/>
            </a:pPr>
            <a:r>
              <a:rPr lang="ka-GE" sz="1500" dirty="0"/>
              <a:t>სამუშო საათები:</a:t>
            </a:r>
            <a:endParaRPr lang="en-US" sz="1500" dirty="0"/>
          </a:p>
          <a:p>
            <a:pPr marL="0" indent="0">
              <a:buNone/>
            </a:pPr>
            <a:r>
              <a:rPr lang="ka-GE" sz="1500" dirty="0"/>
              <a:t>ორშაბათი– შაბათი: 09:00–18:00</a:t>
            </a:r>
            <a:endParaRPr lang="en-US" sz="1500" dirty="0"/>
          </a:p>
          <a:p>
            <a:pPr marL="0" indent="0">
              <a:buNone/>
            </a:pPr>
            <a:r>
              <a:rPr lang="ka-GE" sz="1500" dirty="0"/>
              <a:t>კვირა: 09:00–15:00</a:t>
            </a:r>
            <a:endParaRPr lang="en-US" sz="1500" dirty="0"/>
          </a:p>
          <a:p>
            <a:pPr marL="0" indent="0">
              <a:buNone/>
            </a:pPr>
            <a:r>
              <a:rPr lang="ka-GE" sz="1500" dirty="0"/>
              <a:t>ტელეფონი: 2931000</a:t>
            </a:r>
            <a:r>
              <a:rPr lang="ka-GE" sz="1500" dirty="0" smtClean="0"/>
              <a:t>, 2378848, 599931000</a:t>
            </a:r>
            <a:endParaRPr lang="en-US" sz="1500" dirty="0"/>
          </a:p>
          <a:p>
            <a:pPr marL="0" indent="0">
              <a:buNone/>
            </a:pPr>
            <a:r>
              <a:rPr lang="ka-GE" sz="1500" dirty="0"/>
              <a:t>ელ.ფოსტა: </a:t>
            </a:r>
            <a:r>
              <a:rPr lang="ka-GE" sz="1500" u="sng" dirty="0">
                <a:hlinkClick r:id="rId4"/>
              </a:rPr>
              <a:t>info@mrcheveli.com</a:t>
            </a:r>
            <a:endParaRPr lang="en-US" sz="1500" dirty="0"/>
          </a:p>
          <a:p>
            <a:pPr marL="0" indent="0">
              <a:buNone/>
            </a:pPr>
            <a:r>
              <a:rPr lang="ka-GE" sz="1500" u="sng" dirty="0"/>
              <a:t>ვებ.გვერდი: www.mrcheveli.com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0218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5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6" y="500062"/>
            <a:ext cx="10515600" cy="1325563"/>
          </a:xfrm>
        </p:spPr>
        <p:txBody>
          <a:bodyPr>
            <a:normAutofit/>
          </a:bodyPr>
          <a:lstStyle/>
          <a:p>
            <a:r>
              <a:rPr lang="ka-GE" sz="2600" b="1" dirty="0" smtClean="0"/>
              <a:t>მრჩეველის ფილიალები თბილისში</a:t>
            </a:r>
            <a:r>
              <a:rPr lang="en-US" sz="2600" b="1" dirty="0" smtClean="0"/>
              <a:t>:</a:t>
            </a:r>
            <a:endParaRPr lang="en-US" sz="2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5216" y="5230082"/>
            <a:ext cx="5181600" cy="1403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1300" b="1" dirty="0"/>
              <a:t>ვაკე– ი.ჭავჭავაძის გამზ.49ა  </a:t>
            </a:r>
            <a:r>
              <a:rPr lang="en-US" sz="1300" b="1" dirty="0" smtClean="0"/>
              <a:t>(</a:t>
            </a:r>
            <a:r>
              <a:rPr lang="ka-GE" sz="1300" b="1" dirty="0" smtClean="0"/>
              <a:t>მიხეილ მესხის სახელობის სტადიონის მოპირაპირედ)</a:t>
            </a:r>
            <a:r>
              <a:rPr lang="ka-GE" sz="1300" b="1" dirty="0"/>
              <a:t/>
            </a:r>
            <a:br>
              <a:rPr lang="ka-GE" sz="1300" b="1" dirty="0"/>
            </a:br>
            <a:r>
              <a:rPr lang="ka-GE" sz="1300" dirty="0"/>
              <a:t>სამუშაო საათები: ორშაბათი–შაბათი: </a:t>
            </a:r>
            <a:r>
              <a:rPr lang="ka-GE" sz="1300" dirty="0" smtClean="0"/>
              <a:t>09:00–18:00</a:t>
            </a:r>
            <a:endParaRPr lang="en-US" sz="1300" dirty="0" smtClean="0"/>
          </a:p>
          <a:p>
            <a:pPr marL="0" indent="0">
              <a:buNone/>
            </a:pPr>
            <a:r>
              <a:rPr lang="ka-GE" sz="1300" dirty="0" smtClean="0"/>
              <a:t>შიდა </a:t>
            </a:r>
            <a:r>
              <a:rPr lang="ka-GE" sz="1300" dirty="0"/>
              <a:t>ნომერი: 302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684264" y="5111496"/>
            <a:ext cx="4899678" cy="1196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1300" b="1" dirty="0"/>
              <a:t>გლდანი – ვასაძის </a:t>
            </a:r>
            <a:r>
              <a:rPr lang="ka-GE" sz="1300" b="1" dirty="0" smtClean="0"/>
              <a:t>ქ.7 ( ახმეტელის თეატრის მოპირდაპირედ)</a:t>
            </a:r>
            <a:endParaRPr lang="en-US" sz="1300" dirty="0"/>
          </a:p>
          <a:p>
            <a:pPr marL="0" indent="0">
              <a:buNone/>
            </a:pPr>
            <a:r>
              <a:rPr lang="ka-GE" sz="1300" dirty="0"/>
              <a:t>სამუშაო საათები: ორშაბათი–პარასკევი: 09:00–18:00</a:t>
            </a:r>
            <a:endParaRPr lang="en-US" sz="1300" dirty="0"/>
          </a:p>
          <a:p>
            <a:pPr marL="0" indent="0">
              <a:buNone/>
            </a:pPr>
            <a:r>
              <a:rPr lang="ka-GE" sz="1300" dirty="0"/>
              <a:t>შაბათი: 09:00-15:00</a:t>
            </a:r>
            <a:endParaRPr lang="en-US" sz="1300" dirty="0"/>
          </a:p>
          <a:p>
            <a:pPr marL="0" indent="0">
              <a:buNone/>
            </a:pPr>
            <a:r>
              <a:rPr lang="ka-GE" sz="1300" dirty="0"/>
              <a:t>შიდა ნომერი: 400</a:t>
            </a:r>
            <a:endParaRPr lang="en-US" sz="13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451"/>
          <a:stretch/>
        </p:blipFill>
        <p:spPr>
          <a:xfrm>
            <a:off x="6768907" y="1883663"/>
            <a:ext cx="3986200" cy="2905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" y="1893585"/>
            <a:ext cx="5900535" cy="289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600" b="1" dirty="0" smtClean="0"/>
              <a:t>მრჩეველის ფილიალები ბათუმსა და ქუთაისში: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4773167"/>
            <a:ext cx="4867656" cy="1403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sz="1500" b="1" dirty="0"/>
              <a:t>ქუთაისი:</a:t>
            </a:r>
            <a:r>
              <a:rPr lang="ka-GE" sz="1500" dirty="0"/>
              <a:t>  </a:t>
            </a:r>
            <a:br>
              <a:rPr lang="ka-GE" sz="1500" dirty="0"/>
            </a:br>
            <a:r>
              <a:rPr lang="ka-GE" sz="1500" dirty="0"/>
              <a:t>მისამართი: ლაღიძის </a:t>
            </a:r>
            <a:r>
              <a:rPr lang="ka-GE" sz="1500" dirty="0" smtClean="0"/>
              <a:t>3</a:t>
            </a:r>
          </a:p>
          <a:p>
            <a:pPr marL="0" indent="0">
              <a:buNone/>
            </a:pPr>
            <a:r>
              <a:rPr lang="ka-GE" sz="1500" dirty="0"/>
              <a:t/>
            </a:r>
            <a:br>
              <a:rPr lang="ka-GE" sz="1500" dirty="0"/>
            </a:br>
            <a:r>
              <a:rPr lang="ka-GE" sz="1500" dirty="0"/>
              <a:t>სამუშაო საათები: </a:t>
            </a:r>
            <a:endParaRPr lang="ka-GE" sz="1500" dirty="0" smtClean="0"/>
          </a:p>
          <a:p>
            <a:pPr marL="0" indent="0">
              <a:buNone/>
            </a:pPr>
            <a:r>
              <a:rPr lang="ka-GE" sz="1500" dirty="0" smtClean="0"/>
              <a:t>ორშაბათი–პარასკევი</a:t>
            </a:r>
            <a:r>
              <a:rPr lang="ka-GE" sz="1500" dirty="0"/>
              <a:t>: 09:00–18:00, შაბათი: 09:00–15:00</a:t>
            </a:r>
            <a:br>
              <a:rPr lang="ka-GE" sz="1500" dirty="0"/>
            </a:br>
            <a:r>
              <a:rPr lang="ka-GE" sz="1500" dirty="0"/>
              <a:t>შიდა ნომერი:251</a:t>
            </a:r>
            <a:endParaRPr lang="en-US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636008"/>
            <a:ext cx="5181600" cy="15409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sz="1500" b="1" dirty="0"/>
              <a:t>ბათუმი:</a:t>
            </a:r>
            <a:r>
              <a:rPr lang="ka-GE" sz="1500" dirty="0"/>
              <a:t> </a:t>
            </a:r>
            <a:endParaRPr lang="en-US" sz="1500" dirty="0"/>
          </a:p>
          <a:p>
            <a:pPr marL="0" indent="0">
              <a:buNone/>
            </a:pPr>
            <a:r>
              <a:rPr lang="ka-GE" sz="1500" dirty="0"/>
              <a:t>მისამართი: ბაგრატიონის ქ. 190/192</a:t>
            </a:r>
            <a:endParaRPr lang="en-US" sz="1500" dirty="0"/>
          </a:p>
          <a:p>
            <a:pPr marL="0" indent="0">
              <a:buNone/>
            </a:pPr>
            <a:r>
              <a:rPr lang="ka-GE" sz="1500" dirty="0"/>
              <a:t>სამუშაო საათები: </a:t>
            </a:r>
            <a:endParaRPr lang="en-US" sz="1500" dirty="0"/>
          </a:p>
          <a:p>
            <a:pPr marL="0" indent="0">
              <a:buNone/>
            </a:pPr>
            <a:r>
              <a:rPr lang="ka-GE" sz="1500" dirty="0"/>
              <a:t>ორშაბათი–პარასკევი: 09:00–18:00, შაბათი: 09:00–13:00</a:t>
            </a:r>
            <a:endParaRPr lang="en-US" sz="1500" dirty="0"/>
          </a:p>
          <a:p>
            <a:pPr marL="0" indent="0">
              <a:buNone/>
            </a:pPr>
            <a:r>
              <a:rPr lang="ka-GE" sz="1500" dirty="0"/>
              <a:t>შიდა ნომერი: 201</a:t>
            </a: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1776650"/>
            <a:ext cx="3980688" cy="2773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30" y="1776650"/>
            <a:ext cx="4285185" cy="27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7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600" b="1" dirty="0" smtClean="0"/>
              <a:t>სამედიცინო ცენტრი „მრჩეველი“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554480"/>
            <a:ext cx="6062472" cy="4622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1600" dirty="0" err="1"/>
              <a:t>სამედიცინო</a:t>
            </a:r>
            <a:r>
              <a:rPr lang="en-US" sz="1600" dirty="0"/>
              <a:t> </a:t>
            </a:r>
            <a:r>
              <a:rPr lang="ka-GE" sz="1600" dirty="0"/>
              <a:t>ცენტრი </a:t>
            </a:r>
            <a:r>
              <a:rPr lang="en-US" sz="1600" dirty="0"/>
              <a:t>,,</a:t>
            </a:r>
            <a:r>
              <a:rPr lang="en-US" sz="1600" dirty="0" err="1"/>
              <a:t>მრჩეველი</a:t>
            </a:r>
            <a:r>
              <a:rPr lang="en-US" sz="1600" dirty="0"/>
              <a:t>‘’ </a:t>
            </a:r>
            <a:r>
              <a:rPr lang="en-US" sz="1600" dirty="0" err="1"/>
              <a:t>ლიმბახის</a:t>
            </a:r>
            <a:r>
              <a:rPr lang="en-US" sz="1600" dirty="0"/>
              <a:t> </a:t>
            </a:r>
            <a:r>
              <a:rPr lang="en-US" sz="1600" dirty="0" err="1"/>
              <a:t>დიაგნოსტიკის</a:t>
            </a:r>
            <a:r>
              <a:rPr lang="en-US" sz="1600" dirty="0"/>
              <a:t> </a:t>
            </a:r>
            <a:r>
              <a:rPr lang="en-US" sz="1600" dirty="0" err="1"/>
              <a:t>ევროპული</a:t>
            </a:r>
            <a:r>
              <a:rPr lang="en-US" sz="1600" dirty="0"/>
              <a:t> </a:t>
            </a:r>
            <a:r>
              <a:rPr lang="en-US" sz="1600" dirty="0" err="1"/>
              <a:t>ჯგუფის</a:t>
            </a:r>
            <a:r>
              <a:rPr lang="en-US" sz="1600" dirty="0"/>
              <a:t> </a:t>
            </a:r>
            <a:r>
              <a:rPr lang="en-US" sz="1600" dirty="0" err="1"/>
              <a:t>წევრი</a:t>
            </a:r>
            <a:r>
              <a:rPr lang="en-US" sz="1600" dirty="0"/>
              <a:t>, </a:t>
            </a:r>
            <a:r>
              <a:rPr lang="en-US" sz="1600" dirty="0" err="1"/>
              <a:t>მისი</a:t>
            </a:r>
            <a:r>
              <a:rPr lang="en-US" sz="1600" dirty="0"/>
              <a:t> </a:t>
            </a:r>
            <a:r>
              <a:rPr lang="en-US" sz="1600" dirty="0" err="1"/>
              <a:t>საერთაშორისო</a:t>
            </a:r>
            <a:r>
              <a:rPr lang="en-US" sz="1600" dirty="0"/>
              <a:t> </a:t>
            </a:r>
            <a:r>
              <a:rPr lang="en-US" sz="1600" dirty="0" err="1"/>
              <a:t>პარტნიორი</a:t>
            </a:r>
            <a:r>
              <a:rPr lang="en-US" sz="1600" dirty="0"/>
              <a:t> </a:t>
            </a:r>
            <a:r>
              <a:rPr lang="en-US" sz="1600" dirty="0" err="1"/>
              <a:t>და</a:t>
            </a:r>
            <a:r>
              <a:rPr lang="en-US" sz="1600" dirty="0"/>
              <a:t> </a:t>
            </a:r>
            <a:r>
              <a:rPr lang="en-US" sz="1600" dirty="0" err="1"/>
              <a:t>ექსკლუზიური</a:t>
            </a:r>
            <a:r>
              <a:rPr lang="en-US" sz="1600" dirty="0"/>
              <a:t> </a:t>
            </a:r>
            <a:r>
              <a:rPr lang="en-US" sz="1600" dirty="0" err="1"/>
              <a:t>წარმომადგენელია</a:t>
            </a:r>
            <a:r>
              <a:rPr lang="en-US" sz="1600" dirty="0"/>
              <a:t> </a:t>
            </a:r>
            <a:r>
              <a:rPr lang="en-US" sz="1600" dirty="0" err="1"/>
              <a:t>საქართველოსა</a:t>
            </a:r>
            <a:r>
              <a:rPr lang="en-US" sz="1600" dirty="0"/>
              <a:t> </a:t>
            </a:r>
            <a:r>
              <a:rPr lang="ka-GE" sz="1600" dirty="0"/>
              <a:t>და ამიერკავკასიაში. </a:t>
            </a:r>
            <a:endParaRPr lang="en-US" sz="16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6" name="Picture 2" descr="Image result for limbach grup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74" y="2055813"/>
            <a:ext cx="5224272" cy="41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" y="3330062"/>
            <a:ext cx="5727361" cy="28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" y="0"/>
            <a:ext cx="12155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600" b="1" dirty="0" smtClean="0"/>
              <a:t>თბილისის ლაბორატორია: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5232" y="1416368"/>
            <a:ext cx="2855976" cy="2636647"/>
          </a:xfrm>
        </p:spPr>
        <p:txBody>
          <a:bodyPr>
            <a:normAutofit fontScale="55000" lnSpcReduction="20000"/>
          </a:bodyPr>
          <a:lstStyle/>
          <a:p>
            <a:r>
              <a:rPr lang="ka-GE" dirty="0"/>
              <a:t>ბიოქიმია</a:t>
            </a:r>
            <a:endParaRPr lang="en-US" dirty="0"/>
          </a:p>
          <a:p>
            <a:r>
              <a:rPr lang="ka-GE" dirty="0"/>
              <a:t>ჰემატოლოგია</a:t>
            </a:r>
            <a:endParaRPr lang="en-US" dirty="0"/>
          </a:p>
          <a:p>
            <a:r>
              <a:rPr lang="ka-GE" dirty="0"/>
              <a:t>ჰემოსტაზი</a:t>
            </a:r>
            <a:endParaRPr lang="en-US" dirty="0"/>
          </a:p>
          <a:p>
            <a:r>
              <a:rPr lang="ka-GE" dirty="0"/>
              <a:t>იმუნოლოგია</a:t>
            </a:r>
            <a:endParaRPr lang="en-US" dirty="0"/>
          </a:p>
          <a:p>
            <a:r>
              <a:rPr lang="ka-GE" dirty="0"/>
              <a:t>შარდის ანალიზი</a:t>
            </a:r>
            <a:endParaRPr lang="en-US" dirty="0"/>
          </a:p>
          <a:p>
            <a:r>
              <a:rPr lang="ka-GE" dirty="0"/>
              <a:t>პჯრ კვლევა</a:t>
            </a:r>
            <a:endParaRPr lang="en-US" dirty="0"/>
          </a:p>
          <a:p>
            <a:r>
              <a:rPr lang="ka-GE" dirty="0"/>
              <a:t>სწრაფი ტესტები</a:t>
            </a:r>
            <a:endParaRPr lang="en-US" dirty="0"/>
          </a:p>
          <a:p>
            <a:r>
              <a:rPr lang="ka-GE" dirty="0"/>
              <a:t>ჰორმონები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86" y="1289304"/>
            <a:ext cx="7924800" cy="3685033"/>
          </a:xfrm>
        </p:spPr>
        <p:txBody>
          <a:bodyPr>
            <a:normAutofit fontScale="55000" lnSpcReduction="20000"/>
          </a:bodyPr>
          <a:lstStyle/>
          <a:p>
            <a:r>
              <a:rPr lang="ka-GE" dirty="0"/>
              <a:t>ადგილობრივი ლაბორატორიის დაარსების დღიდან ყველა კვლევა გადის ხარისხის შიდა და გარე კონტროლს იმ  სტანდარტებით, რომლითაც  ლიმბახის დიაგნოსტიკის ევროპულ ჯგუფში გაერთიანებული დასავლეთ  და აღმოსავლეთევროპული ლაბორატორიები ხელმძღვანელობენ.</a:t>
            </a:r>
            <a:endParaRPr lang="en-US" dirty="0"/>
          </a:p>
          <a:p>
            <a:r>
              <a:rPr lang="ka-GE" dirty="0"/>
              <a:t>ხარისხის გარე კონტროლს რეგულარულად ახორციელებს სამედიცინო ლაბორატორიების ხარისხის კონტროლის დაცვის საზოგადოება  (INSTAND e.V. Gesellschaft zur Foerderung der Qualitaetssicherund in medizinischen Laboratorien e.V., Deutschland. http://www.instandev.de/ringversuche)</a:t>
            </a:r>
            <a:endParaRPr lang="en-US" dirty="0"/>
          </a:p>
          <a:p>
            <a:r>
              <a:rPr lang="ka-GE" dirty="0"/>
              <a:t>ხარისხის შიდა კონტროლი ხორციელდება სტანდარტული საკონტროლო მასალით ანალიზატორების ინსტრუქციაში მითითებული სიხშირით. ევროპული ლაბორატორიების გამოცდილების გათვალისწინებით, ლაბორატორია “მრჩეველს” აქვს შიდა სტანდარტიც, რომლითაც გახშირებულია შიდა კონტროლი: საკონტროლო მასალა უზრუნველყოფს ლაბორატორიული აპარატის სიზუსტეს. თანხვედრაზე კი მოწმდება ყველა პაციენტის სინჯი, რომლის მაჩვენებელიც პათოლოგიურია.</a:t>
            </a:r>
            <a:endParaRPr lang="en-US" dirty="0"/>
          </a:p>
          <a:p>
            <a:r>
              <a:rPr lang="ka-GE" b="1" dirty="0"/>
              <a:t>ადგილობრივი ლაბორატორიის სერტიფიკატები:</a:t>
            </a:r>
            <a:endParaRPr lang="en-US" dirty="0"/>
          </a:p>
          <a:p>
            <a:r>
              <a:rPr lang="ka-GE" b="1" dirty="0"/>
              <a:t>ISO 9001</a:t>
            </a:r>
            <a:r>
              <a:rPr lang="ka-GE" dirty="0"/>
              <a:t> – ხარისხის მართვის  დამადასტურებელი სერთიფიკატი ორგანიზაციის მენეჯმენტის კუთხით.</a:t>
            </a:r>
            <a:endParaRPr lang="en-US" dirty="0"/>
          </a:p>
          <a:p>
            <a:r>
              <a:rPr lang="ka-GE" b="1" dirty="0"/>
              <a:t>ISO  15189</a:t>
            </a:r>
            <a:r>
              <a:rPr lang="ka-GE" dirty="0"/>
              <a:t> –სამედიცინო ლაბორატორიის ხარისხის დამადასტურებელი სერთიფიკატი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3" y="4974337"/>
            <a:ext cx="3285707" cy="1340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884"/>
          <a:stretch/>
        </p:blipFill>
        <p:spPr>
          <a:xfrm>
            <a:off x="4686209" y="4955523"/>
            <a:ext cx="3048542" cy="1359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486" y="4974337"/>
            <a:ext cx="3350324" cy="13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4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744" y="438277"/>
            <a:ext cx="8936736" cy="979043"/>
          </a:xfrm>
        </p:spPr>
        <p:txBody>
          <a:bodyPr>
            <a:normAutofit/>
          </a:bodyPr>
          <a:lstStyle/>
          <a:p>
            <a:r>
              <a:rPr lang="ka-GE" sz="2600" b="1" dirty="0" smtClean="0"/>
              <a:t>ლიმბახის დიაგნოსტიკური ევროპული ჯგუფი: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856" y="1600201"/>
            <a:ext cx="4847862" cy="464991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ka-GE" dirty="0"/>
              <a:t>გენეტიკურ </a:t>
            </a:r>
            <a:r>
              <a:rPr lang="ka-GE" dirty="0" smtClean="0"/>
              <a:t>კვლევები</a:t>
            </a:r>
            <a:endParaRPr lang="en-US" dirty="0"/>
          </a:p>
          <a:p>
            <a:pPr lvl="0"/>
            <a:r>
              <a:rPr lang="ka-GE" dirty="0"/>
              <a:t>უშვილობისა და ორსულთა პათოლოგიების </a:t>
            </a:r>
            <a:r>
              <a:rPr lang="ka-GE" dirty="0" smtClean="0"/>
              <a:t>კვლევები</a:t>
            </a:r>
            <a:endParaRPr lang="en-US" dirty="0"/>
          </a:p>
          <a:p>
            <a:pPr lvl="0"/>
            <a:r>
              <a:rPr lang="ka-GE" dirty="0"/>
              <a:t>ახალშობილთა სკრინინგი</a:t>
            </a:r>
            <a:endParaRPr lang="en-US" dirty="0"/>
          </a:p>
          <a:p>
            <a:pPr lvl="0"/>
            <a:r>
              <a:rPr lang="ka-GE" dirty="0"/>
              <a:t>ორსულთა სკრინინგი NIPT და ბიოქიმიური </a:t>
            </a:r>
            <a:r>
              <a:rPr lang="ka-GE" dirty="0" smtClean="0"/>
              <a:t>ტესტები</a:t>
            </a:r>
            <a:endParaRPr lang="en-US" dirty="0"/>
          </a:p>
          <a:p>
            <a:pPr lvl="0"/>
            <a:r>
              <a:rPr lang="ka-GE" dirty="0"/>
              <a:t>ინფექციური დაავადებების და მათ შორის იშვიათი დაავადებების </a:t>
            </a:r>
            <a:r>
              <a:rPr lang="ka-GE" dirty="0" smtClean="0"/>
              <a:t>კვლევები</a:t>
            </a:r>
            <a:endParaRPr lang="en-US" dirty="0"/>
          </a:p>
          <a:p>
            <a:pPr lvl="0"/>
            <a:r>
              <a:rPr lang="ka-GE" dirty="0"/>
              <a:t>აუტოიმუნური და სისტემური დაავადებების </a:t>
            </a:r>
            <a:r>
              <a:rPr lang="ka-GE" dirty="0" smtClean="0"/>
              <a:t>კვლევები</a:t>
            </a:r>
            <a:endParaRPr lang="en-US" dirty="0"/>
          </a:p>
          <a:p>
            <a:pPr lvl="0"/>
            <a:r>
              <a:rPr lang="ka-GE" dirty="0"/>
              <a:t>შედედების სისტემის პათოლოგიების </a:t>
            </a:r>
            <a:r>
              <a:rPr lang="ka-GE" dirty="0" smtClean="0"/>
              <a:t>კვლევები</a:t>
            </a:r>
            <a:endParaRPr lang="en-US" dirty="0"/>
          </a:p>
          <a:p>
            <a:pPr lvl="0"/>
            <a:r>
              <a:rPr lang="ka-GE" dirty="0"/>
              <a:t>ენდოკრინული პათოლოგიების </a:t>
            </a:r>
            <a:r>
              <a:rPr lang="ka-GE" dirty="0" smtClean="0"/>
              <a:t>კვლევები</a:t>
            </a:r>
            <a:endParaRPr lang="en-US" dirty="0"/>
          </a:p>
          <a:p>
            <a:pPr lvl="0"/>
            <a:r>
              <a:rPr lang="ka-GE" dirty="0"/>
              <a:t>ქრომოსომული დარღვევებით მიმდინარე პათოლოგიების </a:t>
            </a:r>
            <a:r>
              <a:rPr lang="ka-GE" dirty="0" smtClean="0"/>
              <a:t>კვლევები</a:t>
            </a:r>
            <a:endParaRPr lang="en-US" dirty="0"/>
          </a:p>
          <a:p>
            <a:pPr lvl="0"/>
            <a:r>
              <a:rPr lang="ka-GE" dirty="0"/>
              <a:t>სიმსივნის </a:t>
            </a:r>
            <a:r>
              <a:rPr lang="ka-GE" dirty="0" smtClean="0"/>
              <a:t>მარკერები</a:t>
            </a:r>
            <a:endParaRPr lang="en-US" dirty="0"/>
          </a:p>
          <a:p>
            <a:pPr lvl="0"/>
            <a:r>
              <a:rPr lang="ka-GE" dirty="0"/>
              <a:t>ალერგიული დაავადებების </a:t>
            </a:r>
            <a:r>
              <a:rPr lang="ka-GE" dirty="0" smtClean="0"/>
              <a:t>კვლევები</a:t>
            </a:r>
            <a:endParaRPr lang="en-US" dirty="0"/>
          </a:p>
          <a:p>
            <a:pPr lvl="0"/>
            <a:r>
              <a:rPr lang="ka-GE" dirty="0"/>
              <a:t>ნივთიერებათა ცვლის დარღვევით მიმდინარე დაავადებების კვლევა</a:t>
            </a:r>
            <a:endParaRPr lang="en-US" dirty="0"/>
          </a:p>
          <a:p>
            <a:pPr lvl="0"/>
            <a:r>
              <a:rPr lang="ka-GE" dirty="0"/>
              <a:t>კვების ჰიგიენა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624" y="1289304"/>
            <a:ext cx="6327648" cy="4960811"/>
          </a:xfrm>
        </p:spPr>
        <p:txBody>
          <a:bodyPr>
            <a:noAutofit/>
          </a:bodyPr>
          <a:lstStyle/>
          <a:p>
            <a:r>
              <a:rPr lang="ka-GE" sz="1400" dirty="0"/>
              <a:t>ევროპული ბაზრის ლიდერია ლაბორატორიულ მედიცინაში და ასევე ევროპის ერთ-ერთი  დიდი დიაგნოსტიკური გაერთიანება.</a:t>
            </a:r>
            <a:endParaRPr lang="en-US" sz="1400" dirty="0"/>
          </a:p>
          <a:p>
            <a:r>
              <a:rPr lang="ka-GE" sz="1400" dirty="0"/>
              <a:t>ლაბორატორია 1979 წელს დააარსა ექიმმა ჰანს–იაკობ ლიმბახმა. </a:t>
            </a:r>
            <a:endParaRPr lang="en-US" sz="1400" dirty="0"/>
          </a:p>
          <a:p>
            <a:r>
              <a:rPr lang="ka-GE" sz="1400" dirty="0"/>
              <a:t>დღეს დიაგნოსტიკური ცენტრი მის შემადგენლობაში შემავალ , გერმანიის სხვადასხვა ქალაქის 29 ლაბორატორიასა და ევროპის ქვეყნებში არსებულ პარტნიორ ლაბორატორიებში ახორციელებს ლაბორატორიული კვლევების მთელს სპექტრს.</a:t>
            </a:r>
            <a:endParaRPr lang="en-US" sz="1400" dirty="0"/>
          </a:p>
          <a:p>
            <a:r>
              <a:rPr lang="ka-GE" sz="1400" b="1" dirty="0"/>
              <a:t>ლიმბახის დიაგნოსტიკის ევროპული ჯგუფშ</a:t>
            </a:r>
            <a:r>
              <a:rPr lang="ka-GE" sz="1400" dirty="0"/>
              <a:t>ი მუდმივად ინერგება კვლევის ახალი მეთოდები ლაბორატორიული დიაგნოსტიკის სხვადასხვა სფეროში ISO 15189 და ISO/IEC 17025 სტანდარტების შესაბამისად.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047"/>
          <a:stretch/>
        </p:blipFill>
        <p:spPr>
          <a:xfrm>
            <a:off x="539496" y="3853240"/>
            <a:ext cx="5718792" cy="2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" y="0"/>
            <a:ext cx="121554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744" y="438277"/>
            <a:ext cx="8936736" cy="979043"/>
          </a:xfrm>
        </p:spPr>
        <p:txBody>
          <a:bodyPr>
            <a:normAutofit/>
          </a:bodyPr>
          <a:lstStyle/>
          <a:p>
            <a:r>
              <a:rPr lang="ka-GE" sz="2600" b="1" dirty="0" smtClean="0"/>
              <a:t>ლიმბახის დიაგნოსტიკური ევროპული ჯგუფი:</a:t>
            </a:r>
            <a:endParaRPr lang="en-US" sz="2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624" y="1289305"/>
            <a:ext cx="5379285" cy="391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000" b="1" dirty="0" smtClean="0"/>
              <a:t>ქიმიური და ბიოლოგიური ლაბორატორიები</a:t>
            </a: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8107" y="1959429"/>
            <a:ext cx="2679264" cy="2455817"/>
          </a:xfrm>
        </p:spPr>
        <p:txBody>
          <a:bodyPr>
            <a:normAutofit/>
          </a:bodyPr>
          <a:lstStyle/>
          <a:p>
            <a:r>
              <a:rPr lang="ka-GE" sz="1600" dirty="0" smtClean="0"/>
              <a:t>საკვები პროდუქტები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2" y="2425365"/>
            <a:ext cx="1663065" cy="1663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8744" y="2785394"/>
            <a:ext cx="191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170789" y="1933303"/>
            <a:ext cx="3524794" cy="325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000" dirty="0" smtClean="0"/>
              <a:t>წყალი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416985" y="1959429"/>
            <a:ext cx="3524794" cy="325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000" dirty="0" smtClean="0"/>
              <a:t>გარემო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08" y="2425365"/>
            <a:ext cx="1655463" cy="1655463"/>
          </a:xfrm>
          <a:prstGeom prst="rect">
            <a:avLst/>
          </a:prstGeo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8297853" y="1985555"/>
            <a:ext cx="3524794" cy="325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000" dirty="0" smtClean="0"/>
              <a:t>ჰიგიენა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90" y="2425365"/>
            <a:ext cx="1241597" cy="16554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17" y="2425365"/>
            <a:ext cx="2573060" cy="18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2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549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760" y="936878"/>
            <a:ext cx="5181600" cy="5729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600" b="1" dirty="0"/>
              <a:t>თერაპიული სამსახური</a:t>
            </a:r>
            <a:endParaRPr lang="en-US" sz="2600" dirty="0" smtClean="0">
              <a:effectLst/>
            </a:endParaRPr>
          </a:p>
          <a:p>
            <a:r>
              <a:rPr lang="ka-GE" sz="1500" dirty="0"/>
              <a:t>ხელმძღვანელი– მმდ.დავით მეტრეველი (ინფექციონისტი, ჰეპატოლოგი)</a:t>
            </a:r>
            <a:endParaRPr lang="en-US" sz="1500" dirty="0" smtClean="0">
              <a:effectLst/>
            </a:endParaRPr>
          </a:p>
          <a:p>
            <a:r>
              <a:rPr lang="ka-GE" sz="1500" b="1" dirty="0"/>
              <a:t>ექიმები:</a:t>
            </a:r>
            <a:endParaRPr lang="en-US" sz="1500" dirty="0" smtClean="0">
              <a:effectLst/>
            </a:endParaRPr>
          </a:p>
          <a:p>
            <a:r>
              <a:rPr lang="ka-GE" sz="1500" dirty="0"/>
              <a:t>თენგიზ თელია –გასტროენტეროლოგი, ინფექციონისტი</a:t>
            </a:r>
            <a:endParaRPr lang="en-US" sz="1500" dirty="0" smtClean="0">
              <a:effectLst/>
            </a:endParaRPr>
          </a:p>
          <a:p>
            <a:r>
              <a:rPr lang="ka-GE" sz="1500" dirty="0"/>
              <a:t>მმდ.მაია ჟამუტაშვილი – ინფექციონისტი, ჰეპატოლოგი</a:t>
            </a:r>
            <a:endParaRPr lang="en-US" sz="1500" dirty="0" smtClean="0">
              <a:effectLst/>
            </a:endParaRPr>
          </a:p>
          <a:p>
            <a:r>
              <a:rPr lang="ka-GE" sz="1500" dirty="0"/>
              <a:t>ნინო გაბიძაშვილი – ენდოკრინოლოგი</a:t>
            </a:r>
            <a:endParaRPr lang="en-US" sz="1500" dirty="0" smtClean="0">
              <a:effectLst/>
            </a:endParaRPr>
          </a:p>
          <a:p>
            <a:r>
              <a:rPr lang="ka-GE" sz="1500" dirty="0"/>
              <a:t>მამუკა ზაკალაშვილი –ინფექციონისტი, ჰეპატოლოგი</a:t>
            </a:r>
            <a:endParaRPr lang="en-US" sz="1500" dirty="0" smtClean="0">
              <a:effectLst/>
            </a:endParaRPr>
          </a:p>
          <a:p>
            <a:r>
              <a:rPr lang="ka-GE" sz="1500" dirty="0"/>
              <a:t>ჯაბა ზარქუა– ინფექციონისტი, ჰეპატოლოგი</a:t>
            </a:r>
            <a:endParaRPr lang="en-US" sz="1500" dirty="0" smtClean="0">
              <a:effectLst/>
            </a:endParaRPr>
          </a:p>
          <a:p>
            <a:r>
              <a:rPr lang="ka-GE" sz="1500" dirty="0"/>
              <a:t>გიორგი ბერულავა-ფსიქიატრი</a:t>
            </a:r>
            <a:endParaRPr lang="en-US" sz="1500" dirty="0" smtClean="0">
              <a:effectLst/>
            </a:endParaRPr>
          </a:p>
          <a:p>
            <a:pPr marL="0" indent="0">
              <a:buNone/>
            </a:pPr>
            <a:endParaRPr lang="ka-GE" sz="1500" dirty="0" smtClean="0"/>
          </a:p>
          <a:p>
            <a:r>
              <a:rPr lang="ka-GE" sz="1500" b="1" dirty="0"/>
              <a:t>მომსახურების მიღება შესაძლებელია თბილისის ცენტრალურ ფილიალში, ალ.ყაზბეგის 9</a:t>
            </a:r>
            <a:endParaRPr lang="en-US" sz="1500" dirty="0"/>
          </a:p>
          <a:p>
            <a:r>
              <a:rPr lang="ka-GE" sz="1500" b="1" dirty="0"/>
              <a:t>კონსულტაციისათვის პაციენტების ჩაწერა ხორციელდება შემდგე ნომრებზე: 2376644, 593 740307, 2931000.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76" y="1425178"/>
            <a:ext cx="5297085" cy="226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76" y="3685928"/>
            <a:ext cx="5297085" cy="25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2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549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2264" y="1403223"/>
            <a:ext cx="5181600" cy="4351338"/>
          </a:xfrm>
        </p:spPr>
        <p:txBody>
          <a:bodyPr>
            <a:noAutofit/>
          </a:bodyPr>
          <a:lstStyle/>
          <a:p>
            <a:r>
              <a:rPr lang="ka-GE" sz="1500" b="1" dirty="0"/>
              <a:t>მრჩეველის პედიატრიული სამსახური</a:t>
            </a:r>
            <a:r>
              <a:rPr lang="ka-GE" sz="1500" dirty="0"/>
              <a:t> მთაწმინდაზე, 1993 წლიდან. </a:t>
            </a:r>
            <a:endParaRPr lang="en-US" sz="1500" dirty="0"/>
          </a:p>
          <a:p>
            <a:r>
              <a:rPr lang="ka-GE" sz="1500" dirty="0"/>
              <a:t>ბავშვები და მოზარდები დაბადებიდან 14 წლის ასაკამდე. </a:t>
            </a:r>
            <a:endParaRPr lang="en-US" sz="1500" dirty="0"/>
          </a:p>
          <a:p>
            <a:r>
              <a:rPr lang="ka-GE" sz="1500" dirty="0"/>
              <a:t>მომსახურება ითვალისწინებს:</a:t>
            </a:r>
            <a:endParaRPr lang="en-US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 smtClean="0"/>
              <a:t> </a:t>
            </a:r>
            <a:r>
              <a:rPr lang="ka-GE" sz="1500" dirty="0"/>
              <a:t>მწვავე და ქრონიკული დაავადებების დიაგნოსტიკას, მკურნალობასა და მეთვალყურეობას;</a:t>
            </a:r>
            <a:endParaRPr lang="en-US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 smtClean="0"/>
              <a:t> </a:t>
            </a:r>
            <a:r>
              <a:rPr lang="ka-GE" sz="1500" dirty="0"/>
              <a:t>ჯანმრთელი ბავშვის პატრონაჟს (პროფილაქტიკური გასინჯვა,რჩევები მშობლებისთვის ბავშვის განვითარებასა და მოვლასთან დაკავშირებით);</a:t>
            </a:r>
            <a:endParaRPr lang="en-US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 smtClean="0"/>
              <a:t>  </a:t>
            </a:r>
            <a:r>
              <a:rPr lang="ka-GE" sz="1500" dirty="0"/>
              <a:t>ფსიქოლოგის კონსულტაციას როგორც ჯანმრთელი ბავშვებისა და მათი მშობლებისთვის, ასევე სხვადასხვა არაორგანული დარღვევის შემთხვევაში(მაგ: ქცევისა და ემოციების დარღვევები, განვითარების           პრობლემები, ენურეზი და ა.შ.).</a:t>
            </a:r>
            <a:endParaRPr lang="en-US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1500" dirty="0" smtClean="0"/>
              <a:t>ბინაზე </a:t>
            </a:r>
            <a:r>
              <a:rPr lang="ka-GE" sz="1500" dirty="0"/>
              <a:t>პედიატრის მომსახურებას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4256" y="612648"/>
            <a:ext cx="5181600" cy="5559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600" b="1" dirty="0"/>
              <a:t>პედიატრიული და ფსიქოლოგიური სამსახური</a:t>
            </a:r>
            <a:endParaRPr lang="en-US" sz="2600" dirty="0"/>
          </a:p>
          <a:p>
            <a:r>
              <a:rPr lang="ka-GE" sz="1500" dirty="0"/>
              <a:t>ხელმძღვანელი- მმდ.ირაკლი რცხილაძე </a:t>
            </a:r>
            <a:endParaRPr lang="en-US" sz="1500" dirty="0"/>
          </a:p>
          <a:p>
            <a:r>
              <a:rPr lang="ka-GE" sz="1500" b="1" dirty="0"/>
              <a:t>პედიატრები:</a:t>
            </a:r>
            <a:endParaRPr lang="en-US" sz="1500" dirty="0"/>
          </a:p>
          <a:p>
            <a:r>
              <a:rPr lang="ka-GE" sz="1500" dirty="0"/>
              <a:t>ლელა ზანგურაშვილი</a:t>
            </a:r>
            <a:endParaRPr lang="en-US" sz="1500" dirty="0"/>
          </a:p>
          <a:p>
            <a:r>
              <a:rPr lang="ka-GE" sz="1500" dirty="0"/>
              <a:t>ნინო კანკია</a:t>
            </a:r>
            <a:endParaRPr lang="en-US" sz="1500" dirty="0"/>
          </a:p>
          <a:p>
            <a:r>
              <a:rPr lang="ka-GE" sz="1500" dirty="0"/>
              <a:t>მაკა ლომიძე</a:t>
            </a:r>
            <a:endParaRPr lang="en-US" sz="1500" dirty="0"/>
          </a:p>
          <a:p>
            <a:r>
              <a:rPr lang="ka-GE" sz="1500" dirty="0"/>
              <a:t>თაკო ძაგანია</a:t>
            </a:r>
            <a:endParaRPr lang="en-US" sz="1500" dirty="0"/>
          </a:p>
          <a:p>
            <a:r>
              <a:rPr lang="ka-GE" sz="1500" dirty="0"/>
              <a:t>მმდ. ნინო ჯაშიაშვილი</a:t>
            </a:r>
            <a:endParaRPr lang="en-US" sz="1500" dirty="0"/>
          </a:p>
          <a:p>
            <a:r>
              <a:rPr lang="ka-GE" sz="1500" dirty="0"/>
              <a:t>ბავშვთა ფსიქოლოგი – ნატა </a:t>
            </a:r>
            <a:r>
              <a:rPr lang="ka-GE" sz="1500" dirty="0" smtClean="0"/>
              <a:t>მეფარიშვილი</a:t>
            </a:r>
            <a:endParaRPr lang="en-US" sz="1500" dirty="0" smtClean="0"/>
          </a:p>
          <a:p>
            <a:pPr marL="0" indent="0">
              <a:buNone/>
            </a:pPr>
            <a:r>
              <a:rPr lang="ka-GE" sz="1500" b="1" dirty="0"/>
              <a:t>კონსულტაციისათვის პაციენტების ჩაწერა: </a:t>
            </a:r>
            <a:endParaRPr lang="ka-GE" sz="1500" b="1" dirty="0" smtClean="0"/>
          </a:p>
          <a:p>
            <a:pPr marL="0" indent="0">
              <a:buNone/>
            </a:pPr>
            <a:r>
              <a:rPr lang="ka-GE" sz="1500" b="1" dirty="0" smtClean="0"/>
              <a:t>0322996692, 599916692</a:t>
            </a:r>
            <a:endParaRPr lang="en-US" sz="1500" dirty="0"/>
          </a:p>
          <a:p>
            <a:pPr marL="0" indent="0">
              <a:buNone/>
            </a:pPr>
            <a:r>
              <a:rPr lang="ka-GE" sz="1500" b="1" dirty="0"/>
              <a:t>მომსახურების მიღება შესაძლებელია :</a:t>
            </a:r>
            <a:endParaRPr lang="en-US" sz="1500" dirty="0"/>
          </a:p>
          <a:p>
            <a:r>
              <a:rPr lang="ka-GE" sz="1500" dirty="0"/>
              <a:t>პედიატრიული სამსახურის ძირითადი ოფისი: მთაწმინდის 1 შესახვევი;</a:t>
            </a:r>
            <a:endParaRPr lang="en-US" sz="1500" dirty="0"/>
          </a:p>
          <a:p>
            <a:r>
              <a:rPr lang="ka-GE" sz="1500" dirty="0"/>
              <a:t>თბილისის ცენტრალურ ფილიალი, ალ.ყაზბეგის 9</a:t>
            </a:r>
            <a:endParaRPr lang="en-US" sz="1500" dirty="0"/>
          </a:p>
          <a:p>
            <a:r>
              <a:rPr lang="ka-GE" sz="1500" dirty="0"/>
              <a:t>ვაკის ფილიალი:ჭავჭავაძის გამზ;49ა</a:t>
            </a:r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260561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488" y="54546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600" b="1" dirty="0"/>
              <a:t>დიაგნოსტიკური სამსახური</a:t>
            </a:r>
            <a:endParaRPr lang="en-US" sz="2600" dirty="0"/>
          </a:p>
          <a:p>
            <a:r>
              <a:rPr lang="ka-GE" sz="1600" dirty="0"/>
              <a:t>რადიოლოგიური კვლევები(სრული ჩამონათვალი და ფასები იხილეთ მიბმულ ფაილში)</a:t>
            </a:r>
            <a:endParaRPr lang="en-US" sz="1600" dirty="0"/>
          </a:p>
          <a:p>
            <a:r>
              <a:rPr lang="ka-GE" sz="1600" dirty="0"/>
              <a:t>ულტრასონოგრაფია:</a:t>
            </a:r>
            <a:endParaRPr lang="en-US" sz="1600" dirty="0"/>
          </a:p>
          <a:p>
            <a:r>
              <a:rPr lang="ka-GE" sz="1600" dirty="0" smtClean="0"/>
              <a:t>მენჯ–ბარძაყის </a:t>
            </a:r>
            <a:r>
              <a:rPr lang="ka-GE" sz="1600" dirty="0"/>
              <a:t>სახსრის კვლევა ჩვილებში</a:t>
            </a:r>
            <a:endParaRPr lang="en-US" sz="1600" dirty="0"/>
          </a:p>
          <a:p>
            <a:r>
              <a:rPr lang="ka-GE" sz="1600" dirty="0" smtClean="0"/>
              <a:t>ბავშვთა </a:t>
            </a:r>
            <a:r>
              <a:rPr lang="ka-GE" sz="1600" dirty="0"/>
              <a:t>გინეკოლოგია ჩვილი ასაკიდან</a:t>
            </a:r>
            <a:endParaRPr lang="en-US" sz="1600" dirty="0"/>
          </a:p>
          <a:p>
            <a:r>
              <a:rPr lang="ka-GE" sz="1600" dirty="0" smtClean="0"/>
              <a:t>სწორი </a:t>
            </a:r>
            <a:r>
              <a:rPr lang="ka-GE" sz="1600" dirty="0"/>
              <a:t>ნაწლავის გამოკვლევა ყაბზობის გამოსარიცხად.</a:t>
            </a:r>
            <a:endParaRPr lang="en-US" sz="1600" dirty="0"/>
          </a:p>
          <a:p>
            <a:r>
              <a:rPr lang="ka-GE" sz="1600" dirty="0"/>
              <a:t>ფიბროელასტოგრაფია (ფიბროსკანი)</a:t>
            </a:r>
            <a:endParaRPr lang="en-US" sz="1600" dirty="0"/>
          </a:p>
          <a:p>
            <a:pPr marL="0" indent="0">
              <a:buNone/>
            </a:pPr>
            <a:r>
              <a:rPr lang="ka-GE" sz="1600" b="1" dirty="0"/>
              <a:t>რადიოლოგები: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ka-GE" sz="1600" dirty="0"/>
              <a:t>ელენე გოცირიძე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ka-GE" sz="1600" dirty="0"/>
              <a:t>გიგი სილაგაძე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ka-GE" sz="1600" dirty="0"/>
              <a:t>ლელა ინაიშვილი</a:t>
            </a:r>
            <a:endParaRPr lang="en-US" sz="1600" dirty="0"/>
          </a:p>
          <a:p>
            <a:pPr marL="0" indent="0">
              <a:buNone/>
            </a:pPr>
            <a:r>
              <a:rPr lang="ka-GE" sz="1600" b="1" dirty="0"/>
              <a:t> </a:t>
            </a:r>
            <a:endParaRPr lang="en-US" sz="1600" dirty="0" smtClean="0">
              <a:effectLst/>
            </a:endParaRPr>
          </a:p>
          <a:p>
            <a:r>
              <a:rPr lang="ka-GE" sz="1600" b="1" dirty="0"/>
              <a:t>მომსახურების მიღება შესაძლებელია თბილისის ცენტრალურ ფილიალში, ალ.ყაზბეგის 9.</a:t>
            </a:r>
            <a:endParaRPr lang="en-US" sz="1600" b="1" dirty="0"/>
          </a:p>
          <a:p>
            <a:r>
              <a:rPr lang="ka-GE" sz="1600" b="1" dirty="0"/>
              <a:t>კონსულტაციისათვის პაციენტების ჩაწერა:032 2931000,0322378848.</a:t>
            </a:r>
            <a:endParaRPr lang="en-US" sz="1600" b="1" dirty="0"/>
          </a:p>
          <a:p>
            <a:endParaRPr lang="en-US" sz="1600" dirty="0"/>
          </a:p>
        </p:txBody>
      </p:sp>
      <p:pic>
        <p:nvPicPr>
          <p:cNvPr id="1026" name="Picture 2" descr="Image result for FIBRO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785810"/>
            <a:ext cx="49149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0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" y="0"/>
            <a:ext cx="1215549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22" y="1078992"/>
            <a:ext cx="5181600" cy="5779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600" b="1" dirty="0"/>
              <a:t>პათო- მორფოლოგიური </a:t>
            </a:r>
            <a:r>
              <a:rPr lang="ka-GE" sz="2600" b="1" dirty="0" smtClean="0"/>
              <a:t>სამსახური</a:t>
            </a:r>
            <a:endParaRPr lang="en-US" sz="2600" dirty="0"/>
          </a:p>
          <a:p>
            <a:pPr marL="0" indent="0">
              <a:buNone/>
            </a:pPr>
            <a:r>
              <a:rPr lang="ka-GE" sz="1600" b="1" dirty="0"/>
              <a:t>სრული ჩამონათვალი და ფასები იხ. </a:t>
            </a:r>
            <a:r>
              <a:rPr lang="ka-GE" sz="1600" b="1" dirty="0" smtClean="0"/>
              <a:t>თანდართულ ფაილში</a:t>
            </a:r>
            <a:endParaRPr lang="en-US" sz="1600" dirty="0"/>
          </a:p>
          <a:p>
            <a:r>
              <a:rPr lang="ka-GE" sz="1600" dirty="0"/>
              <a:t>ადგილობრივად – პაპ ტესტი</a:t>
            </a:r>
            <a:br>
              <a:rPr lang="ka-GE" sz="1600" dirty="0"/>
            </a:br>
            <a:r>
              <a:rPr lang="ka-GE" sz="1600" dirty="0"/>
              <a:t>გერმანულ ლაბორატორიებში:  პაპ ტესტი, პაპილომა ვირუსის მაღალი და დაბალი რისკი ქვეტიპები პოსტოპერაციული და ბიოფსიის შედეგად მიღებული მასალის სრული პათომორფოლოგიური კვლევა:  ციტოლოგია,მორფოლოგია,იმუნოჰისტოქიმია, მოლეკულური დიაგნოსტიკა </a:t>
            </a:r>
            <a:endParaRPr lang="ka-GE" sz="1600" dirty="0" smtClean="0"/>
          </a:p>
          <a:p>
            <a:r>
              <a:rPr lang="ka-GE" sz="1600" b="1" dirty="0"/>
              <a:t>მომსახურების მიღება შესაძლებელია თბილისის ყველა ფილიალში, ასევე ქუთაისსა და ბათუმში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257" y="1843895"/>
            <a:ext cx="4630483" cy="1751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257" y="3670948"/>
            <a:ext cx="4630483" cy="20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7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760</Words>
  <Application>Microsoft Office PowerPoint</Application>
  <PresentationFormat>Custom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სამედიცინო ცენტრი  - “მრჩეველი”</vt:lpstr>
      <vt:lpstr>სამედიცინო ცენტრი „მრჩეველი“</vt:lpstr>
      <vt:lpstr>თბილისის ლაბორატორია:</vt:lpstr>
      <vt:lpstr>ლიმბახის დიაგნოსტიკური ევროპული ჯგუფი:</vt:lpstr>
      <vt:lpstr>ლიმბახის დიაგნოსტიკური ევროპული ჯგუფი:</vt:lpstr>
      <vt:lpstr>PowerPoint Presentation</vt:lpstr>
      <vt:lpstr>PowerPoint Presentation</vt:lpstr>
      <vt:lpstr>PowerPoint Presentation</vt:lpstr>
      <vt:lpstr>PowerPoint Presentation</vt:lpstr>
      <vt:lpstr>დამატებითი სერვისები პაციეტებისათვის:</vt:lpstr>
      <vt:lpstr>მრჩეველის ფილიალები:</vt:lpstr>
      <vt:lpstr>მრჩეველის ფილიალები თბილისში:</vt:lpstr>
      <vt:lpstr>მრჩეველის ფილიალები ბათუმსა და ქუთაისში: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Khatuna Chachava</cp:lastModifiedBy>
  <cp:revision>19</cp:revision>
  <dcterms:created xsi:type="dcterms:W3CDTF">2017-12-06T08:11:49Z</dcterms:created>
  <dcterms:modified xsi:type="dcterms:W3CDTF">2018-02-27T09:32:44Z</dcterms:modified>
</cp:coreProperties>
</file>